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84629D6-84E6-F149-B4BB-38E1B2640714}" v="3" dt="2025-11-07T17:19:04.97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86888"/>
  </p:normalViewPr>
  <p:slideViewPr>
    <p:cSldViewPr snapToGrid="0" snapToObjects="1">
      <p:cViewPr varScale="1">
        <p:scale>
          <a:sx n="133" d="100"/>
          <a:sy n="133" d="100"/>
        </p:scale>
        <p:origin x="224" y="6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ee Hawk" userId="e9a3afc6bc5e3e9f" providerId="LiveId" clId="{C1B36326-7192-5337-85D0-E6F73CB1C930}"/>
    <pc:docChg chg="modSld">
      <pc:chgData name="Lee Hawk" userId="e9a3afc6bc5e3e9f" providerId="LiveId" clId="{C1B36326-7192-5337-85D0-E6F73CB1C930}" dt="2025-11-07T17:22:26.892" v="176" actId="20577"/>
      <pc:docMkLst>
        <pc:docMk/>
      </pc:docMkLst>
      <pc:sldChg chg="modNotesTx">
        <pc:chgData name="Lee Hawk" userId="e9a3afc6bc5e3e9f" providerId="LiveId" clId="{C1B36326-7192-5337-85D0-E6F73CB1C930}" dt="2025-11-07T17:14:03.294" v="19" actId="20577"/>
        <pc:sldMkLst>
          <pc:docMk/>
          <pc:sldMk cId="0" sldId="256"/>
        </pc:sldMkLst>
      </pc:sldChg>
      <pc:sldChg chg="modNotesTx">
        <pc:chgData name="Lee Hawk" userId="e9a3afc6bc5e3e9f" providerId="LiveId" clId="{C1B36326-7192-5337-85D0-E6F73CB1C930}" dt="2025-11-07T17:15:10.675" v="32" actId="20577"/>
        <pc:sldMkLst>
          <pc:docMk/>
          <pc:sldMk cId="0" sldId="259"/>
        </pc:sldMkLst>
      </pc:sldChg>
      <pc:sldChg chg="modNotesTx">
        <pc:chgData name="Lee Hawk" userId="e9a3afc6bc5e3e9f" providerId="LiveId" clId="{C1B36326-7192-5337-85D0-E6F73CB1C930}" dt="2025-11-07T17:15:55" v="43" actId="20577"/>
        <pc:sldMkLst>
          <pc:docMk/>
          <pc:sldMk cId="0" sldId="260"/>
        </pc:sldMkLst>
      </pc:sldChg>
      <pc:sldChg chg="modNotesTx">
        <pc:chgData name="Lee Hawk" userId="e9a3afc6bc5e3e9f" providerId="LiveId" clId="{C1B36326-7192-5337-85D0-E6F73CB1C930}" dt="2025-11-07T17:18:18.323" v="78" actId="20577"/>
        <pc:sldMkLst>
          <pc:docMk/>
          <pc:sldMk cId="0" sldId="263"/>
        </pc:sldMkLst>
      </pc:sldChg>
      <pc:sldChg chg="modNotesTx">
        <pc:chgData name="Lee Hawk" userId="e9a3afc6bc5e3e9f" providerId="LiveId" clId="{C1B36326-7192-5337-85D0-E6F73CB1C930}" dt="2025-11-07T17:19:04.704" v="119" actId="20577"/>
        <pc:sldMkLst>
          <pc:docMk/>
          <pc:sldMk cId="0" sldId="264"/>
        </pc:sldMkLst>
      </pc:sldChg>
      <pc:sldChg chg="modNotesTx">
        <pc:chgData name="Lee Hawk" userId="e9a3afc6bc5e3e9f" providerId="LiveId" clId="{C1B36326-7192-5337-85D0-E6F73CB1C930}" dt="2025-11-07T17:22:26.892" v="176" actId="20577"/>
        <pc:sldMkLst>
          <pc:docMk/>
          <pc:sldMk cId="0" sldId="270"/>
        </pc:sldMkLst>
      </pc:sldChg>
      <pc:sldChg chg="modNotesTx">
        <pc:chgData name="Lee Hawk" userId="e9a3afc6bc5e3e9f" providerId="LiveId" clId="{C1B36326-7192-5337-85D0-E6F73CB1C930}" dt="2025-11-07T17:22:07.674" v="126" actId="20577"/>
        <pc:sldMkLst>
          <pc:docMk/>
          <pc:sldMk cId="0" sldId="271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614171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（</a:t>
            </a:r>
            <a:r>
              <a:rPr lang="en-US" dirty="0" err="1"/>
              <a:t>音乐）各位老师，大家好！欢迎来到我们模块一的最后一节课</a:t>
            </a:r>
            <a:r>
              <a:rPr lang="en-US" dirty="0"/>
              <a:t>。
这节课，我们不学新东西，不做新练习。我们来做一件更有仪式感的事：为我们上一节课亲手创造的“随机点名器”，</a:t>
            </a:r>
            <a:r>
              <a:rPr lang="en-US" dirty="0" err="1"/>
              <a:t>举办一场</a:t>
            </a:r>
            <a:r>
              <a:rPr lang="en-US" dirty="0"/>
              <a:t> “产品发布会”，并分享我们作为“创造者”的心得体会！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（快速展示两页创意构思）
大家看，同样是“随机”，我们可以把它包装成蒲公英飞舞的雅致，也可以是代码雨的酷炫；可以做成一个盲盒扭蛋机的趣味，也可以是水墨散开的艺术感。
这些天马行空的创意，你都可以尝试用自然语言去描述，然后交给AI，看看它能为你实现到什么程度。这正是AI赋能创造的魅力所在，它极大地拉近了“想法”与“现实”之间的距离。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光说不练假把式。为了让大家更直观地感受，我把刚才的“星空流星”这个创意，和“避免重复”这个进阶功能结合起来，花了一点时间，让AI帮我实现了一个Pro版的点名器。
接下来，就是“导师魔法秀”时间。我们一起来看一下，当我们有了一个清晰的创意，并与AI进行了几轮迭代优化之后，我们的应用最终能达到一个什么样的效果。
（开始进行Pro版点名器的现场演示）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（演示结束）
通过这几节课的体验，我希望大家能感受到一个深刻的变化。
在过去，我们这些非计算机专业的人，脑海中即便有再多奇思妙想，和“用软件实现它”之间，都隔着一道深深的鸿沟。这道鸿沟，就是海量的编程语法、抽象的逻辑和繁琐的环境配置。
但现在，AI为我们架起了一座跨越鸿沟的桥梁。它成为了我们的“首席翻译官”，我们只需要专注于自己的想法和意图，AI就会负责把它翻译成机器能懂的代码。
这是一种前所未有的“能力平权”。创造软件的权利，不再是少数程序员的专利。我们每一个善于思考、善于表达的人，都获得了指挥机器去创造的能力。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听到这里，可能有些老师会想：既然AI这么强大，那我们的价值又在哪里呢？
这是一个非常好的问题。AI是强大的工具，但它永远无法替代你。因为它缺少三样最宝贵的东西：
第一，你的领域专业知识。你对你的学科、你的学生的理解，是AI没有的。
第二，你的批判性思维与共情能力。判断一个东西是好是坏、是否对学生有帮助，这种价值判断，AI做不到。
第三，也是最重要的，创新与愿景。提出那个最初的、闪光的想法，是“人”最核心的价值。
请记住，AI是那支无比强大的画笔，但你，永远是那位决定画什么的、挥舞画笔的艺术家。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好了，到这里，我们整个“思想破冰”模块就全部结束了。让我们来盘点一下我们的“宝箱”，我们到底收获了什么？
首先，是一种新思维。我们理解了AI时代人机协作的编程新范式。
其次，是一套工具箱。我们每个人的电脑上，都有了一套可以立即开始创造的AI编程工作环境。
再次，是一个核心技能。我们亲手走完了一个从想法到产品、再到迭代的完整开发循环。
最后，也是最宝贵的，是一份巨大的成就感。我们每个人都创造出了属于自己的第一个AI应用。
为大家鼓掌！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模块一“思想破冰”的旅程愉快地结束了。从下一节课开始，我们将进入模块二——与AI对话。
</a:t>
            </a:r>
            <a:r>
              <a:rPr lang="en-US" dirty="0" err="1"/>
              <a:t>在模块二中，我们将开始接触编程最核心、最基础的“三大要素</a:t>
            </a:r>
            <a:r>
              <a:rPr lang="en-US" dirty="0"/>
              <a:t>”——变量、条件和循环。我们不会像传统课程那样去死记硬背它们的语法，而是会学习如何去指挥AI使用它们，并在使用的过程中，真正理解它们的作用和威力。
这将让我们有能力构建更复杂、更智能的应用。
</a:t>
            </a:r>
            <a:r>
              <a:rPr lang="en-US" dirty="0" err="1"/>
              <a:t>思想的坚冰已经打破，让我们一起期待下一段更精彩的旅程</a:t>
            </a:r>
            <a:r>
              <a:rPr lang="en-US" dirty="0"/>
              <a:t>！</a:t>
            </a:r>
          </a:p>
          <a:p>
            <a:endParaRPr lang="en-US" altLang="zh-CN"/>
          </a:p>
          <a:p>
            <a:r>
              <a:rPr lang="zh-CN" altLang="en-US"/>
              <a:t>（</a:t>
            </a:r>
            <a:r>
              <a:rPr lang="zh-CN" altLang="en-US" dirty="0"/>
              <a:t>介绍完课后练习再</a:t>
            </a:r>
            <a:r>
              <a:rPr lang="en-US" dirty="0" err="1"/>
              <a:t>下课</a:t>
            </a:r>
            <a:r>
              <a:rPr lang="zh-CN" altLang="en-US" dirty="0"/>
              <a:t>）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我们今天的“发布会”有三个核心环节。
首先，是“庆祝”。我们每个人都是产品经理，我们要像真正的产品发布会一样，展示和体验彼此的作品。
第二，是“分享”。我们会一起聊一聊，在创造的过程中，哪些瞬间让你感到惊喜，哪些地方让你恍然大悟，又遇到了哪些让你头疼的小麻烦。
最后，是“反思”。我们会一起升华一下，探讨这次“人机协作”的经历，是如何改变了我们过去对“编程”和“创造”的固有看法的。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好，发布会正式开始！环节一，应用博览会！
首先，我们进行一个5分钟的“画廊漫步”。请大家运行你的点名器，截一张你认为最酷的或者最有代表性的图，然后把它发到我们的班级群里。这就像把你的作品挂在了我们的线上画廊。
发完之后，请花几分钟时间，去欣赏一下其他同学的作品，为你认为有趣的创意点赞，或者留下你的评论。
（等待5分钟）
好的，我们的画廊现在琳琅满目！接下来，进入路演环节。有没有哪位同学，愿意自告奋勇，作为我们的“明星产品经理”，上台来共享屏幕，给大家现场演示一下你的作品，并简单分享一下你的心情？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非常感谢各位老师的精彩展示！每一个作品背后，都有一次独特的创造之旅。现在，我们进入“导演幕后访谈”环节</a:t>
            </a:r>
            <a:r>
              <a:rPr lang="en-US" dirty="0"/>
              <a:t>。
我想请大家，特别是刚才几位分享的同学，也包括所有在座的老师，用这个简单的框架来回顾一下你的这段旅程。
第一个，“Wow!”时刻，在整个过程中，最让你感到惊喜、或者惊叹“哇，这都可以”的瞬间是什么？
第二个，“Aha!”时刻，有没有哪个瞬间让你恍然大悟，好像突然想通了什么诀窍或道理？
第三个，“Uh-oh...”时刻，有没有遇到什么让你卡住一下，或者哭笑不得的小麻烦？
我们来聊聊这些幕后故事。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非常真实的分享！现在，让我们从“回顾过去”转向“展望未来”。
上节课我们留了两个进阶挑战。这节课我们不看大家有没有做出来，我们来做一次“产品经理头脑风暴”。我们一起来探讨，如果要实现这两个功能，我们应该如何向AI下达指令？
先看第一个，视觉需求，“增加幸运感”。如果你要给AI提这个需求，你会怎么说？关键点在哪里？
（引导学生讨论，比如要说清楚“什么时候”出现特效，“什么样”的特效）
好，再来看第二个，逻辑需求，“避免重复”。大家觉得这个功能的难点是什么？和我们之前做的相比，它对程序提出了一种什么样的新要求？
（引导学生讨论，引出程序需要有“记忆能力”这个关键点）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大家讨论得非常好。我们来看一个参考答案。
对于视觉需求，一个专业的Prompt通常会包含这几个要素：触发时机——“当名字滚动停止后”；动画效果——“金色的闪光或撒花”；以及持续时间——“持续1-2秒”。
把这些关键点描述清楚，AI就能最大程度地理解你的意图。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我们再来看更复杂的逻辑需求。正如大家刚才讨论的，难点在于让程序有“记忆”。
我们看这个参考答案，它没有直接说“你要有记忆”，而是把这个需求，翻译成了三个清晰的、有时序的计算机操作步骤：
第一，创建一个“容器”（列表）用来记忆。
第二，做选择前，先检查一下“容器”。
第三，选择完成后，把新结果放进“容器”。
看，我们通过这种“步骤化”的思考方式，就把一个复杂的需求，拆解成了AI可以理解的指令。这也是我们下一个模块要重点训练的编程思维。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好了，关于上节课的挑战我们讨论到这里。大家已经做得非常好了</a:t>
            </a:r>
            <a:r>
              <a:rPr lang="en-US" dirty="0"/>
              <a:t>。
我们都成功地实现了“老虎机”式的滚动效果，但在“应用博览会”的环节，我看到有些同学已经开始发挥创意，做出了不同的视觉效果。
这会不会启发你，一个“随机选择”的过程，它的表现形式，可以有多少种可能性？让我们来一场“创意风暴”，拓展一下思路。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（</a:t>
            </a:r>
            <a:r>
              <a:rPr lang="en-US" altLang="zh-CN" dirty="0" err="1"/>
              <a:t>快速展示两页创意构思</a:t>
            </a:r>
            <a:r>
              <a:rPr lang="en-US" altLang="zh-CN" dirty="0"/>
              <a:t>）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（下一页有解释）</a:t>
            </a:r>
            <a:endParaRPr lang="en-US" altLang="zh-CN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817</Words>
  <Application>Microsoft Macintosh PowerPoint</Application>
  <PresentationFormat>宽屏</PresentationFormat>
  <Paragraphs>37</Paragraphs>
  <Slides>19</Slides>
  <Notes>19</Notes>
  <HiddenSlides>0</HiddenSlides>
  <MMClips>0</MMClips>
  <ScaleCrop>false</ScaleCrop>
  <HeadingPairs>
    <vt:vector size="6" baseType="variant">
      <vt:variant>
        <vt:lpstr>已用的字体</vt:lpstr>
      </vt:variant>
      <vt:variant>
        <vt:i4>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1" baseType="lpstr">
      <vt:lpstr>Arial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模块一: AI编程新纪元 (思想破冰)</dc:title>
  <dc:subject>PptxGenJS Presentation</dc:subject>
  <dc:creator>Created by Marp</dc:creator>
  <cp:lastModifiedBy>Lee Hawk</cp:lastModifiedBy>
  <cp:revision>1</cp:revision>
  <dcterms:created xsi:type="dcterms:W3CDTF">2025-11-07T17:12:54Z</dcterms:created>
  <dcterms:modified xsi:type="dcterms:W3CDTF">2025-11-07T17:22:27Z</dcterms:modified>
</cp:coreProperties>
</file>